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64" r:id="rId4"/>
    <p:sldId id="258" r:id="rId5"/>
    <p:sldId id="259" r:id="rId6"/>
    <p:sldId id="260" r:id="rId7"/>
    <p:sldId id="261" r:id="rId8"/>
    <p:sldId id="262" r:id="rId9"/>
    <p:sldId id="257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cfcd.org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arriscountyfemt.org/" TargetMode="External"/><Relationship Id="rId2" Type="http://schemas.openxmlformats.org/officeDocument/2006/relationships/hyperlink" Target="http://www.kaggle.com/evgeniya1/impact-of-hurricane-harvey-on-the-city-of-houst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hcfcd.or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C8219-60E3-4D8F-8C2A-63FF21E0ED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Wealth &amp; Water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FF3713-B634-4DA9-A117-B50BA3DBE1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Tim </a:t>
            </a:r>
            <a:r>
              <a:rPr lang="en-US" dirty="0" err="1"/>
              <a:t>Altemus</a:t>
            </a:r>
            <a:r>
              <a:rPr lang="en-US" dirty="0"/>
              <a:t>, Michael Austin, Han Bui</a:t>
            </a:r>
          </a:p>
        </p:txBody>
      </p:sp>
    </p:spTree>
    <p:extLst>
      <p:ext uri="{BB962C8B-B14F-4D97-AF65-F5344CB8AC3E}">
        <p14:creationId xmlns:p14="http://schemas.microsoft.com/office/powerpoint/2010/main" val="749922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C71E4-4CF2-46C2-AFC1-A96DB4A129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en-US" sz="3200" dirty="0"/>
              <a:t>What We Recommend</a:t>
            </a:r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BBC4139-BBBF-4D0C-A330-ADD6D5EC7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n-US" sz="1400" dirty="0"/>
              <a:t>Support policy</a:t>
            </a:r>
          </a:p>
          <a:p>
            <a:r>
              <a:rPr lang="en-US" sz="1400" dirty="0">
                <a:hlinkClick r:id="rId3"/>
              </a:rPr>
              <a:t>http://www.hcfcd.org/</a:t>
            </a:r>
            <a:endParaRPr lang="en-US" sz="1400" dirty="0"/>
          </a:p>
          <a:p>
            <a:pPr lvl="1"/>
            <a:r>
              <a:rPr lang="en-US" sz="1200" dirty="0"/>
              <a:t>Check if you and your family are in a risky floodplain</a:t>
            </a:r>
          </a:p>
          <a:p>
            <a:r>
              <a:rPr lang="en-US" sz="1400" dirty="0"/>
              <a:t>Continue to educate yourself on these issues</a:t>
            </a:r>
          </a:p>
          <a:p>
            <a:endParaRPr lang="en-US" sz="1400" dirty="0"/>
          </a:p>
          <a:p>
            <a:endParaRPr lang="en-US" sz="14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8EC8F19-C465-4833-8A1D-A97D3C8593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451" y="1931202"/>
            <a:ext cx="6495847" cy="360519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16611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DDFDA-6EAB-4E79-A14D-1F7471A68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E8D6A-4DAA-4313-9B8E-6F9EA5F91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“Impact of Hurricane Harvey on the City of Houston.” </a:t>
            </a:r>
            <a:r>
              <a:rPr lang="en-US" i="1" dirty="0"/>
              <a:t>Kaggle</a:t>
            </a:r>
            <a:r>
              <a:rPr lang="en-US" dirty="0"/>
              <a:t>, Kaggle, 18 June 2018, </a:t>
            </a:r>
            <a:r>
              <a:rPr lang="en-US" dirty="0">
                <a:hlinkClick r:id="rId2"/>
              </a:rPr>
              <a:t>www.kaggle.com/evgeniya1/impact-of-hurricane-harvey-on-the-city-of-houston</a:t>
            </a:r>
            <a:r>
              <a:rPr lang="en-US" dirty="0"/>
              <a:t>.</a:t>
            </a:r>
          </a:p>
          <a:p>
            <a:r>
              <a:rPr lang="en-US" dirty="0"/>
              <a:t>“Harris County Flood Education Mapping Tool.” </a:t>
            </a:r>
            <a:r>
              <a:rPr lang="en-US" i="1" dirty="0"/>
              <a:t>Harris County Flood Education Mapping Tool</a:t>
            </a:r>
            <a:r>
              <a:rPr lang="en-US" dirty="0"/>
              <a:t>, </a:t>
            </a:r>
            <a:r>
              <a:rPr lang="en-US" dirty="0">
                <a:hlinkClick r:id="rId3"/>
              </a:rPr>
              <a:t>www.harriscountyfemt.org/</a:t>
            </a:r>
            <a:r>
              <a:rPr lang="en-US" dirty="0"/>
              <a:t>.</a:t>
            </a:r>
          </a:p>
          <a:p>
            <a:r>
              <a:rPr lang="en-US" dirty="0">
                <a:hlinkClick r:id="rId4"/>
              </a:rPr>
              <a:t>http://www.hcfcd.org/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761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F68CD-3CF6-40B1-9841-A9A6D1495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090449"/>
          </a:xfrm>
        </p:spPr>
        <p:txBody>
          <a:bodyPr anchor="b">
            <a:normAutofit/>
          </a:bodyPr>
          <a:lstStyle/>
          <a:p>
            <a:r>
              <a:rPr lang="en-US" sz="3200" dirty="0"/>
              <a:t>Hurricane Harvey</a:t>
            </a:r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DF5AA80-D8AC-468C-899E-E43462655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n-US" sz="1400" dirty="0"/>
              <a:t>2 million+ households surveyed in our dataset</a:t>
            </a:r>
          </a:p>
          <a:p>
            <a:r>
              <a:rPr lang="en-US" sz="1400" dirty="0"/>
              <a:t>~160K households affected</a:t>
            </a:r>
          </a:p>
          <a:p>
            <a:r>
              <a:rPr lang="en-US" sz="1400" dirty="0"/>
              <a:t>7.7% of population affected</a:t>
            </a:r>
          </a:p>
          <a:p>
            <a:pPr lvl="1"/>
            <a:r>
              <a:rPr lang="en-US" sz="1200" dirty="0"/>
              <a:t>Each row was unique</a:t>
            </a:r>
          </a:p>
          <a:p>
            <a:pPr lvl="1"/>
            <a:r>
              <a:rPr lang="en-US" sz="1200" dirty="0"/>
              <a:t>No outliers / zero row values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015049-ACF3-46E1-885E-A8FB6E3EB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7887" y="1447799"/>
            <a:ext cx="5436974" cy="45720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191074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BE486-5DE5-4860-884A-C4868811D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/>
              <a:t>Factors Contributing to Devastation</a:t>
            </a:r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59A1E-B71B-4E0E-9741-DA13FDFD66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n-US" sz="1400" dirty="0"/>
              <a:t>Affected Percentage?</a:t>
            </a:r>
          </a:p>
          <a:p>
            <a:r>
              <a:rPr lang="en-US" sz="1400" dirty="0"/>
              <a:t>Age?</a:t>
            </a:r>
          </a:p>
          <a:p>
            <a:pPr lvl="1"/>
            <a:r>
              <a:rPr lang="en-US" sz="1200" dirty="0"/>
              <a:t>Children, Adults, Seniors</a:t>
            </a:r>
          </a:p>
          <a:p>
            <a:r>
              <a:rPr lang="en-US" sz="1400" dirty="0"/>
              <a:t>Race?</a:t>
            </a:r>
          </a:p>
          <a:p>
            <a:r>
              <a:rPr lang="en-US" sz="1400" dirty="0"/>
              <a:t>Median Household Income?</a:t>
            </a:r>
          </a:p>
          <a:p>
            <a:r>
              <a:rPr lang="en-US" sz="1400" dirty="0"/>
              <a:t>Ultimately, decided on MHI</a:t>
            </a:r>
          </a:p>
          <a:p>
            <a:pPr lvl="1"/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2E1326-DE54-4684-94E9-C42865D1AD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66949" y="3709639"/>
            <a:ext cx="3441457" cy="3017696"/>
          </a:xfrm>
          <a:prstGeom prst="rect">
            <a:avLst/>
          </a:prstGeom>
          <a:effectLst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D1BBE70-8B83-F14A-AEB4-6BF18F3988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4052" y="478664"/>
            <a:ext cx="5041695" cy="2752311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5CBBCB2-E270-7944-86BE-72055CB66A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3667" y="3790577"/>
            <a:ext cx="2948649" cy="2507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712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B2030-13F0-4626-8E09-F4D3E3C17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 dirty="0"/>
              <a:t>Income &amp; Devastation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DB7CAE-43FE-46F0-818A-AB3C87A40A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Lower income populations more severely affected than higher income populations</a:t>
            </a:r>
          </a:p>
          <a:p>
            <a:r>
              <a:rPr lang="en-US" dirty="0"/>
              <a:t>Negative correlation coefficient between MHI and Affected Percentage</a:t>
            </a:r>
          </a:p>
          <a:p>
            <a:pPr lvl="1"/>
            <a:r>
              <a:rPr lang="en-US" dirty="0"/>
              <a:t>As income increases, populations less likely to be affected by hurricanes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D67A32-68C6-4083-8221-6EF91AC63B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992" y="1678189"/>
            <a:ext cx="5449889" cy="3501619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12042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F6A49-A2B2-4777-9BEB-BB87E4390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 dirty="0"/>
              <a:t>Income &amp;</a:t>
            </a:r>
            <a:br>
              <a:rPr lang="en-US" dirty="0"/>
            </a:br>
            <a:r>
              <a:rPr lang="en-US" dirty="0"/>
              <a:t>Devastation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ABF7BFB-D3CA-4FDD-91BC-7BD23E9D0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 err="1"/>
              <a:t>KMeans</a:t>
            </a:r>
            <a:r>
              <a:rPr lang="en-US" dirty="0"/>
              <a:t> Clustering w/ 9 clusters</a:t>
            </a:r>
          </a:p>
          <a:p>
            <a:r>
              <a:rPr lang="en-US" dirty="0"/>
              <a:t>3 Lowest Income Clusters:</a:t>
            </a:r>
          </a:p>
          <a:p>
            <a:pPr lvl="1"/>
            <a:r>
              <a:rPr lang="en-US" dirty="0"/>
              <a:t>Avg MHI: $1,173</a:t>
            </a:r>
          </a:p>
          <a:p>
            <a:pPr lvl="2"/>
            <a:r>
              <a:rPr lang="en-US" dirty="0"/>
              <a:t>4.53% Affected</a:t>
            </a:r>
          </a:p>
          <a:p>
            <a:pPr lvl="1"/>
            <a:r>
              <a:rPr lang="en-US" dirty="0"/>
              <a:t>Avg MHI: $26,213</a:t>
            </a:r>
          </a:p>
          <a:p>
            <a:pPr lvl="2"/>
            <a:r>
              <a:rPr lang="en-US" dirty="0"/>
              <a:t>6.15% Affected</a:t>
            </a:r>
          </a:p>
          <a:p>
            <a:pPr lvl="1"/>
            <a:r>
              <a:rPr lang="en-US" dirty="0"/>
              <a:t>Avg MHI: $40,753</a:t>
            </a:r>
          </a:p>
          <a:p>
            <a:pPr lvl="2"/>
            <a:r>
              <a:rPr lang="en-US" dirty="0"/>
              <a:t>4.62% Affected</a:t>
            </a:r>
          </a:p>
          <a:p>
            <a:pPr lvl="2"/>
            <a:endParaRPr lang="en-US" dirty="0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A1BA40-1056-465F-9EBF-AF948400F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992" y="1491570"/>
            <a:ext cx="5449889" cy="3874857"/>
          </a:xfrm>
          <a:prstGeom prst="rect">
            <a:avLst/>
          </a:prstGeom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71774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ADDF8-68B7-4321-A6BC-FBA2A0E90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23" y="629266"/>
            <a:ext cx="3116690" cy="5594554"/>
          </a:xfrm>
        </p:spPr>
        <p:txBody>
          <a:bodyPr anchor="ctr">
            <a:normAutofit/>
          </a:bodyPr>
          <a:lstStyle/>
          <a:p>
            <a:r>
              <a:rPr lang="en-US" sz="3700"/>
              <a:t>Income &amp; Devastation</a:t>
            </a:r>
          </a:p>
        </p:txBody>
      </p:sp>
      <p:sp>
        <p:nvSpPr>
          <p:cNvPr id="35" name="Freeform 7">
            <a:extLst>
              <a:ext uri="{FF2B5EF4-FFF2-40B4-BE49-F238E27FC236}">
                <a16:creationId xmlns:a16="http://schemas.microsoft.com/office/drawing/2014/main" id="{AD488FAE-8A33-44D2-922D-E1A7E147D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24">
            <a:extLst>
              <a:ext uri="{FF2B5EF4-FFF2-40B4-BE49-F238E27FC236}">
                <a16:creationId xmlns:a16="http://schemas.microsoft.com/office/drawing/2014/main" id="{D1A684E7-FC3D-4F0E-9F70-C69B3BEFC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5">
            <a:extLst>
              <a:ext uri="{FF2B5EF4-FFF2-40B4-BE49-F238E27FC236}">
                <a16:creationId xmlns:a16="http://schemas.microsoft.com/office/drawing/2014/main" id="{E284F65F-D81D-4196-A4FB-F1C7EAC555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E0E41EA-15C8-4C96-84B8-F9BBB96B5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EBF9D54-DBE2-4BC8-AC72-7DF7CFB81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3995" y="4138170"/>
            <a:ext cx="6495847" cy="25899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Financially comfortable blocks less likely to be affected than lower income blocks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 Populations w/ MHI &lt;$50k affected 2 times as much as populations w/ MHI &gt;$50k</a:t>
            </a:r>
          </a:p>
          <a:p>
            <a:r>
              <a:rPr lang="en-US" dirty="0">
                <a:solidFill>
                  <a:schemeClr val="bg1"/>
                </a:solidFill>
              </a:rPr>
              <a:t>Ample access to quality drainage systems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9466BD-C469-436B-B674-08B3C78D4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2648" y="1143000"/>
            <a:ext cx="5842988" cy="264838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7916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8FA9B-98F2-490A-9DE2-DE152EEEA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 dirty="0"/>
              <a:t>Inside the Loop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C8D85-20CA-42A7-B2AC-7864F9F231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/>
              <a:t>MHI is $61, 708</a:t>
            </a:r>
          </a:p>
          <a:p>
            <a:r>
              <a:rPr lang="en-US" dirty="0"/>
              <a:t>Drainage via Buffalo Bayou, Brays Bayou, and San Jacinto</a:t>
            </a:r>
          </a:p>
        </p:txBody>
      </p:sp>
      <p:sp>
        <p:nvSpPr>
          <p:cNvPr id="9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DF410D-8375-495E-91FA-1051ABD58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992" y="1146857"/>
            <a:ext cx="5449889" cy="4564282"/>
          </a:xfrm>
          <a:prstGeom prst="rect">
            <a:avLst/>
          </a:prstGeom>
          <a:effectLst/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78836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0F839-1E89-415A-9B09-B8CED4400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>
            <a:normAutofit/>
          </a:bodyPr>
          <a:lstStyle/>
          <a:p>
            <a:r>
              <a:rPr lang="en-US"/>
              <a:t>West Houston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6F17763-FF83-4794-9F89-A961B52FF3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085" r="8796"/>
          <a:stretch/>
        </p:blipFill>
        <p:spPr>
          <a:xfrm>
            <a:off x="4634680" y="10"/>
            <a:ext cx="7560130" cy="6857990"/>
          </a:xfrm>
          <a:prstGeom prst="rect">
            <a:avLst/>
          </a:prstGeom>
        </p:spPr>
      </p:pic>
      <p:sp>
        <p:nvSpPr>
          <p:cNvPr id="30" name="Rectangle 21">
            <a:extLst>
              <a:ext uri="{FF2B5EF4-FFF2-40B4-BE49-F238E27FC236}">
                <a16:creationId xmlns:a16="http://schemas.microsoft.com/office/drawing/2014/main" id="{B86EAD8C-E6F5-45BA-86CF-3EED09D847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92600C2-C47C-4887-9163-74DA95EFE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669" y="2438400"/>
            <a:ext cx="3330328" cy="1641987"/>
          </a:xfrm>
        </p:spPr>
        <p:txBody>
          <a:bodyPr>
            <a:normAutofit/>
          </a:bodyPr>
          <a:lstStyle/>
          <a:p>
            <a:r>
              <a:rPr lang="en-US" dirty="0"/>
              <a:t>MHI &lt; $50,000</a:t>
            </a:r>
          </a:p>
          <a:p>
            <a:r>
              <a:rPr lang="en-US" dirty="0"/>
              <a:t>Less access to drainage</a:t>
            </a:r>
          </a:p>
        </p:txBody>
      </p:sp>
    </p:spTree>
    <p:extLst>
      <p:ext uri="{BB962C8B-B14F-4D97-AF65-F5344CB8AC3E}">
        <p14:creationId xmlns:p14="http://schemas.microsoft.com/office/powerpoint/2010/main" val="962667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8F2D-D991-40FA-8ECE-CF7781CE0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 dirty="0"/>
              <a:t>Reparation Funds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38E68-30F1-4263-8143-595758C7E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270309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Houston received $4.17 billion in funding</a:t>
            </a:r>
          </a:p>
          <a:p>
            <a:r>
              <a:rPr lang="en-US" dirty="0"/>
              <a:t>Still 100s of thousands devastated Houstonians received zero funding</a:t>
            </a:r>
          </a:p>
          <a:p>
            <a:r>
              <a:rPr lang="en-US" dirty="0"/>
              <a:t>Additional $2 billion needed for repair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</p:txBody>
      </p:sp>
      <p:sp>
        <p:nvSpPr>
          <p:cNvPr id="10" name="Freeform 31">
            <a:extLst>
              <a:ext uri="{FF2B5EF4-FFF2-40B4-BE49-F238E27FC236}">
                <a16:creationId xmlns:a16="http://schemas.microsoft.com/office/drawing/2014/main" id="{D6CEF2A9-EF08-4FB3-AFFB-C5F77AB6E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09C3C2-C0A8-4559-8462-8007573DF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3992" y="0"/>
            <a:ext cx="6098427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4C535542-B72A-4DE0-BE5A-5EA00508C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245057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81B0F1-6CE0-4D96-8C3C-0F34B73C32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3992" y="1610098"/>
            <a:ext cx="5449889" cy="3637800"/>
          </a:xfrm>
          <a:prstGeom prst="rect">
            <a:avLst/>
          </a:prstGeom>
          <a:effectLst/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1DF0705-615B-4CF3-A16F-8C14680D8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5289731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323</Words>
  <Application>Microsoft Macintosh PowerPoint</Application>
  <PresentationFormat>Widescreen</PresentationFormat>
  <Paragraphs>52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Wealth &amp; Water</vt:lpstr>
      <vt:lpstr>Hurricane Harvey</vt:lpstr>
      <vt:lpstr>Factors Contributing to Devastation</vt:lpstr>
      <vt:lpstr>Income &amp; Devastation</vt:lpstr>
      <vt:lpstr>Income &amp; Devastation</vt:lpstr>
      <vt:lpstr>Income &amp; Devastation</vt:lpstr>
      <vt:lpstr>Inside the Loop</vt:lpstr>
      <vt:lpstr>West Houston</vt:lpstr>
      <vt:lpstr>Reparation Funds</vt:lpstr>
      <vt:lpstr>What We Recommend</vt:lpstr>
      <vt:lpstr>Citations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Wealth &amp; Water</dc:title>
  <dc:creator>Michael Austin</dc:creator>
  <cp:lastModifiedBy>Bui, Han</cp:lastModifiedBy>
  <cp:revision>12</cp:revision>
  <dcterms:created xsi:type="dcterms:W3CDTF">2019-11-25T19:14:48Z</dcterms:created>
  <dcterms:modified xsi:type="dcterms:W3CDTF">2019-11-26T04:46:11Z</dcterms:modified>
</cp:coreProperties>
</file>